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Merriweather"/>
      <p:regular r:id="rId17"/>
      <p:bold r:id="rId18"/>
      <p:italic r:id="rId19"/>
      <p:boldItalic r:id="rId20"/>
    </p:embeddedFont>
    <p:embeddedFont>
      <p:font typeface="DM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boldItalic.fntdata"/><Relationship Id="rId11" Type="http://schemas.openxmlformats.org/officeDocument/2006/relationships/slide" Target="slides/slide6.xml"/><Relationship Id="rId22" Type="http://schemas.openxmlformats.org/officeDocument/2006/relationships/font" Target="fonts/DMSans-bold.fntdata"/><Relationship Id="rId10" Type="http://schemas.openxmlformats.org/officeDocument/2006/relationships/slide" Target="slides/slide5.xml"/><Relationship Id="rId21" Type="http://schemas.openxmlformats.org/officeDocument/2006/relationships/font" Target="fonts/DMSans-regular.fntdata"/><Relationship Id="rId13" Type="http://schemas.openxmlformats.org/officeDocument/2006/relationships/slide" Target="slides/slide8.xml"/><Relationship Id="rId24" Type="http://schemas.openxmlformats.org/officeDocument/2006/relationships/font" Target="fonts/DMSans-boldItalic.fntdata"/><Relationship Id="rId12" Type="http://schemas.openxmlformats.org/officeDocument/2006/relationships/slide" Target="slides/slide7.xml"/><Relationship Id="rId23" Type="http://schemas.openxmlformats.org/officeDocument/2006/relationships/font" Target="fonts/DM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Merriweather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Merriweather-italic.fntdata"/><Relationship Id="rId6" Type="http://schemas.openxmlformats.org/officeDocument/2006/relationships/slide" Target="slides/slide1.xml"/><Relationship Id="rId18" Type="http://schemas.openxmlformats.org/officeDocument/2006/relationships/font" Target="fonts/Merriweather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6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4.png"/><Relationship Id="rId5" Type="http://schemas.openxmlformats.org/officeDocument/2006/relationships/image" Target="../media/image18.png"/><Relationship Id="rId6" Type="http://schemas.openxmlformats.org/officeDocument/2006/relationships/image" Target="../media/image3.png"/><Relationship Id="rId7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820465" y="2162175"/>
            <a:ext cx="8551068" cy="146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5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Metodika Výuky: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525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 Python Akademie pro SŠ</a:t>
            </a:r>
            <a:endParaRPr/>
          </a:p>
        </p:txBody>
      </p:sp>
      <p:sp>
        <p:nvSpPr>
          <p:cNvPr id="85" name="Google Shape;85;p13"/>
          <p:cNvSpPr txBox="1"/>
          <p:nvPr/>
        </p:nvSpPr>
        <p:spPr>
          <a:xfrm>
            <a:off x="2024062" y="3819525"/>
            <a:ext cx="8143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Průvodce ke všem 10 lekcím interaktivního kurzu.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Ing. Jiří Šilhán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 txBox="1"/>
          <p:nvPr/>
        </p:nvSpPr>
        <p:spPr>
          <a:xfrm>
            <a:off x="571500" y="571500"/>
            <a:ext cx="1160145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Lekce 10: Práce s textem (Řetězce)</a:t>
            </a:r>
            <a:endParaRPr/>
          </a:p>
        </p:txBody>
      </p:sp>
      <p:sp>
        <p:nvSpPr>
          <p:cNvPr id="192" name="Google Shape;192;p22"/>
          <p:cNvSpPr txBox="1"/>
          <p:nvPr/>
        </p:nvSpPr>
        <p:spPr>
          <a:xfrm>
            <a:off x="1781175" y="2143125"/>
            <a:ext cx="8629650" cy="1800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"V Pythonu se textové řetězce chovají jako seznamy písmen. Můžeme do nich snadno sahat a vykrajovat z nich."</a:t>
            </a:r>
            <a:endParaRPr/>
          </a:p>
        </p:txBody>
      </p:sp>
      <p:sp>
        <p:nvSpPr>
          <p:cNvPr id="193" name="Google Shape;193;p22"/>
          <p:cNvSpPr txBox="1"/>
          <p:nvPr/>
        </p:nvSpPr>
        <p:spPr>
          <a:xfrm>
            <a:off x="4814887" y="4343400"/>
            <a:ext cx="25622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— Vysvětlení konceptu Slicing</a:t>
            </a:r>
            <a:endParaRPr/>
          </a:p>
        </p:txBody>
      </p:sp>
      <p:sp>
        <p:nvSpPr>
          <p:cNvPr id="194" name="Google Shape;194;p22"/>
          <p:cNvSpPr txBox="1"/>
          <p:nvPr/>
        </p:nvSpPr>
        <p:spPr>
          <a:xfrm>
            <a:off x="1400175" y="4895850"/>
            <a:ext cx="9391650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Cílem poslední lekce je naučit žáky metody jako .upper() pro úpravu velikosti znaků a aplikovat syntaxi text[od:do] k získání určité části zprávy (tzv. Slicing).</a:t>
            </a:r>
            <a:endParaRPr/>
          </a:p>
        </p:txBody>
      </p:sp>
      <p:sp>
        <p:nvSpPr>
          <p:cNvPr id="195" name="Google Shape;195;p22"/>
          <p:cNvSpPr txBox="1"/>
          <p:nvPr/>
        </p:nvSpPr>
        <p:spPr>
          <a:xfrm>
            <a:off x="1209675" y="2524125"/>
            <a:ext cx="476250" cy="1190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"</a:t>
            </a:r>
            <a:endParaRPr/>
          </a:p>
        </p:txBody>
      </p:sp>
      <p:sp>
        <p:nvSpPr>
          <p:cNvPr id="196" name="Google Shape;196;p22"/>
          <p:cNvSpPr txBox="1"/>
          <p:nvPr/>
        </p:nvSpPr>
        <p:spPr>
          <a:xfrm>
            <a:off x="10506075" y="3943350"/>
            <a:ext cx="476250" cy="1190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"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"/>
          <p:cNvSpPr txBox="1"/>
          <p:nvPr/>
        </p:nvSpPr>
        <p:spPr>
          <a:xfrm>
            <a:off x="295275" y="2290762"/>
            <a:ext cx="116014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5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Závěr a Diskuze</a:t>
            </a:r>
            <a:endParaRPr/>
          </a:p>
        </p:txBody>
      </p:sp>
      <p:sp>
        <p:nvSpPr>
          <p:cNvPr id="202" name="Google Shape;202;p23"/>
          <p:cNvSpPr txBox="1"/>
          <p:nvPr/>
        </p:nvSpPr>
        <p:spPr>
          <a:xfrm>
            <a:off x="571500" y="3319462"/>
            <a:ext cx="110490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Tato metodika pokrývá základy práce s Python Akademií.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228850"/>
            <a:ext cx="5286375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1" name="Google Shape;9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228850"/>
            <a:ext cx="5286375" cy="33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571500" y="571500"/>
            <a:ext cx="1160145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Lekce 1 a 2: Vstup do programování</a:t>
            </a:r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962025" y="2619375"/>
            <a:ext cx="4730591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Výpis do konzole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962025" y="3143250"/>
            <a:ext cx="4505325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Žáci poprvé komunikují se strojem. Vysvětlete, že počítač je "hloupý" a potřebuje přesné příkazy. Zdůrazněte nutnost používat přesnou syntaxi print() včetně závorek a uvozovek pro texty.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962025" y="4438650"/>
            <a:ext cx="450532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Cíl:</a:t>
            </a: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Zbavit studenty strachu ze spuštění vlastního kódu.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6724650" y="2619375"/>
            <a:ext cx="4730591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Proměnné a Datové typy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6724650" y="3143250"/>
            <a:ext cx="450532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Použijte metaforu </a:t>
            </a:r>
            <a:r>
              <a:rPr b="0" i="1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"krabičky s nálepkou"</a:t>
            </a: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. V této lekci je klíčové vysvětlit rozdíl mezi textem (String - v uvozovkách) a celým číslem (Integer - bez uvozovek).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724650" y="4429125"/>
            <a:ext cx="450532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Cíl:</a:t>
            </a: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Schopnost uložit hodnotu a provést s ní základní matematickou operaci (+, -, *, /).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3" name="Google Shape;1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4125" y="2076450"/>
            <a:ext cx="5286375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571500" y="571500"/>
            <a:ext cx="1160145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Lekce 3: Podmínky (if/else)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571500" y="2076450"/>
            <a:ext cx="528637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Život je plný rozhodování a programy musí umět reagovat na různé situace. Zde učte logiku "Když se stane A, udělej B, jinak udělej C".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742950" y="3076575"/>
            <a:ext cx="666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809625" y="3076575"/>
            <a:ext cx="5048250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Základní bloky:</a:t>
            </a: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 Vysvětlete hierarchii if, elif a else.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742950" y="3514725"/>
            <a:ext cx="666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809625" y="3514725"/>
            <a:ext cx="5048250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Porovnávání:</a:t>
            </a: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 Upozorněte na rozdíl mezi přiřazením = a porovnáním ==.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742950" y="4248150"/>
            <a:ext cx="666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809625" y="4248150"/>
            <a:ext cx="504825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66675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Odsazování (Indentation):</a:t>
            </a: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 Tohle je kritický bod! Python narozdíl od jiných jazyků definuje bloky kódu vizuálním odsazením. V aplikaci k tomu slouží klávesa TAB.</a:t>
            </a:r>
            <a:endParaRPr/>
          </a:p>
        </p:txBody>
      </p:sp>
      <p:pic>
        <p:nvPicPr>
          <p:cNvPr descr="image.png" id="112" name="Google Shape;11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72225" y="2114550"/>
            <a:ext cx="5210175" cy="35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 txBox="1"/>
          <p:nvPr/>
        </p:nvSpPr>
        <p:spPr>
          <a:xfrm>
            <a:off x="571500" y="571500"/>
            <a:ext cx="5550693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Lekce 4: Cyklus FOR</a:t>
            </a:r>
            <a:endParaRPr/>
          </a:p>
        </p:txBody>
      </p:sp>
      <p:pic>
        <p:nvPicPr>
          <p:cNvPr descr="image.png" id="118" name="Google Shape;11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571500" y="1485900"/>
            <a:ext cx="5550693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Opakování matkou moudrosti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571500" y="2009775"/>
            <a:ext cx="5286375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Základním znakem dobrého kódu je jeho efektivita. Vysvětlete žákům, že cyklus for používáme tehdy, když předem víme, </a:t>
            </a:r>
            <a:r>
              <a:rPr b="1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kolikrát</a:t>
            </a: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chceme nějakou akci opakovat.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571500" y="3019425"/>
            <a:ext cx="5286375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Důležité je zde vysvětlit funkci range(n). Studenti musí pochopit, že počítače často začínají počítat od nuly, takže range(5) vygeneruje čísla 0, 1, 2, 3, 4.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6" name="Google Shape;12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881187"/>
            <a:ext cx="3429000" cy="401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1500" y="1881187"/>
            <a:ext cx="3429000" cy="401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1500" y="1881187"/>
            <a:ext cx="3429000" cy="401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 txBox="1"/>
          <p:nvPr/>
        </p:nvSpPr>
        <p:spPr>
          <a:xfrm>
            <a:off x="571500" y="571500"/>
            <a:ext cx="1160145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Lekce 5: Funkce (Vlastní příkazy)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1340881" y="3128962"/>
            <a:ext cx="1890236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Princip DRY</a:t>
            </a:r>
            <a:endParaRPr/>
          </a:p>
        </p:txBody>
      </p:sp>
      <p:sp>
        <p:nvSpPr>
          <p:cNvPr id="131" name="Google Shape;131;p17"/>
          <p:cNvSpPr txBox="1"/>
          <p:nvPr/>
        </p:nvSpPr>
        <p:spPr>
          <a:xfrm>
            <a:off x="857250" y="3652837"/>
            <a:ext cx="28575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Don't Repeat Yourself. Ukažte studentům, že pomocí funkcí balíme užitečné bloky kódu, abychom je mohli snadno použít kdekoli znovu, aniž bychom kód kopírovali.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5250894" y="3128962"/>
            <a:ext cx="1690211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Parametry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4667250" y="3652837"/>
            <a:ext cx="28575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Vysvětlete parametry jako "ingredience", které házíme do mixéru (funkce). Funkce s nimi uvnitř pracuje a vypočítá výsledek (např. obvod obdélníku z délky a šířky).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8790860" y="3128962"/>
            <a:ext cx="2230278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Příkaz Return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8477250" y="3652837"/>
            <a:ext cx="285750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Upozorněte, že vypsání (print) a vrácení (return) jsou dvě různé věci. Funkce pomocí return "pošle" hodnotu zpět programu pro další výpočty.</a:t>
            </a:r>
            <a:endParaRPr/>
          </a:p>
        </p:txBody>
      </p:sp>
      <p:pic>
        <p:nvPicPr>
          <p:cNvPr descr="image.png" id="136" name="Google Shape;13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47875" y="2319337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57875" y="2319337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67875" y="2319337"/>
            <a:ext cx="476250" cy="4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3" name="Google Shape;14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7812" y="2219325"/>
            <a:ext cx="33337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 txBox="1"/>
          <p:nvPr/>
        </p:nvSpPr>
        <p:spPr>
          <a:xfrm>
            <a:off x="571500" y="571500"/>
            <a:ext cx="1160145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Lekce 6: Seznamy (Lists)</a:t>
            </a:r>
            <a:endParaRPr/>
          </a:p>
        </p:txBody>
      </p:sp>
      <p:sp>
        <p:nvSpPr>
          <p:cNvPr id="145" name="Google Shape;145;p18"/>
          <p:cNvSpPr txBox="1"/>
          <p:nvPr/>
        </p:nvSpPr>
        <p:spPr>
          <a:xfrm>
            <a:off x="6334125" y="2471737"/>
            <a:ext cx="5550693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Kolekce více hodnot</a:t>
            </a:r>
            <a:endParaRPr/>
          </a:p>
        </p:txBody>
      </p:sp>
      <p:sp>
        <p:nvSpPr>
          <p:cNvPr id="146" name="Google Shape;146;p18"/>
          <p:cNvSpPr txBox="1"/>
          <p:nvPr/>
        </p:nvSpPr>
        <p:spPr>
          <a:xfrm>
            <a:off x="6334125" y="2995612"/>
            <a:ext cx="528637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Dosud měli studenti pro každou věc jednu proměnnou. Ukažte jim seznamy jako "pořadače", kam lze dát nekonečně mnoho hodnot pod jedním jménem. Použijte příklad inventáře z her.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6334125" y="4281487"/>
            <a:ext cx="5286375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Na co si dát pozor:</a:t>
            </a: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 Žáci se budou plést v indexování. Zdůrazněte, že seznam[0] je první prvek. Dále je naučte měnit seznam v čase pomocí metody .append().</a:t>
            </a:r>
            <a:endParaRPr/>
          </a:p>
        </p:txBody>
      </p:sp>
      <p:pic>
        <p:nvPicPr>
          <p:cNvPr descr="image.png" id="148" name="Google Shape;14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85912" y="2257425"/>
            <a:ext cx="3257550" cy="325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 txBox="1"/>
          <p:nvPr/>
        </p:nvSpPr>
        <p:spPr>
          <a:xfrm>
            <a:off x="571500" y="571500"/>
            <a:ext cx="1160145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Lekce 7: Slovníky (Dictionaries)</a:t>
            </a:r>
            <a:endParaRPr/>
          </a:p>
        </p:txBody>
      </p:sp>
      <p:sp>
        <p:nvSpPr>
          <p:cNvPr id="154" name="Google Shape;154;p19"/>
          <p:cNvSpPr txBox="1"/>
          <p:nvPr/>
        </p:nvSpPr>
        <p:spPr>
          <a:xfrm>
            <a:off x="571500" y="2333625"/>
            <a:ext cx="5286375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K-V</a:t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571500" y="3762375"/>
            <a:ext cx="5286375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Klíč - Hodnota</a:t>
            </a:r>
            <a:endParaRPr/>
          </a:p>
        </p:txBody>
      </p:sp>
      <p:sp>
        <p:nvSpPr>
          <p:cNvPr id="156" name="Google Shape;156;p19"/>
          <p:cNvSpPr txBox="1"/>
          <p:nvPr/>
        </p:nvSpPr>
        <p:spPr>
          <a:xfrm>
            <a:off x="6334125" y="2333625"/>
            <a:ext cx="5550693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Pojmenované vlastnosti</a:t>
            </a:r>
            <a:endParaRPr/>
          </a:p>
        </p:txBody>
      </p:sp>
      <p:sp>
        <p:nvSpPr>
          <p:cNvPr id="157" name="Google Shape;157;p19"/>
          <p:cNvSpPr txBox="1"/>
          <p:nvPr/>
        </p:nvSpPr>
        <p:spPr>
          <a:xfrm>
            <a:off x="6334125" y="2857500"/>
            <a:ext cx="5286375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Vysvětlete rozdíl: Seznam je seřazený podle čísel, Slovník je "seřazený" podle </a:t>
            </a:r>
            <a:r>
              <a:rPr b="1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pojmenovaných klíčů</a:t>
            </a: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. Je to ideální datová struktura pro popis složitých objektů, například profilů uživatelů, herních postav (jméno, zdraví, síla) nebo produktů v e-shopu.</a:t>
            </a:r>
            <a:endParaRPr/>
          </a:p>
        </p:txBody>
      </p:sp>
      <p:sp>
        <p:nvSpPr>
          <p:cNvPr id="158" name="Google Shape;158;p19"/>
          <p:cNvSpPr txBox="1"/>
          <p:nvPr/>
        </p:nvSpPr>
        <p:spPr>
          <a:xfrm>
            <a:off x="6334125" y="4429125"/>
            <a:ext cx="5286375" cy="866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Cílem žáků v této úloze je pochopit, jak se k hodnotě přistupuje pomocí textového řetězce: hrac["zdravi"] a jak lze vytvořit nový klíč za běhu programu.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3" name="Google Shape;16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733550"/>
            <a:ext cx="34290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4" name="Google Shape;16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1500" y="1733550"/>
            <a:ext cx="34290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91500" y="1733550"/>
            <a:ext cx="3429000" cy="20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0"/>
          <p:cNvSpPr txBox="1"/>
          <p:nvPr/>
        </p:nvSpPr>
        <p:spPr>
          <a:xfrm>
            <a:off x="571500" y="571500"/>
            <a:ext cx="1160145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Lekce 8: Moduly a Náhoda</a:t>
            </a:r>
            <a:endParaRPr/>
          </a:p>
        </p:txBody>
      </p:sp>
      <p:sp>
        <p:nvSpPr>
          <p:cNvPr id="167" name="Google Shape;167;p20"/>
          <p:cNvSpPr txBox="1"/>
          <p:nvPr/>
        </p:nvSpPr>
        <p:spPr>
          <a:xfrm>
            <a:off x="571500" y="4019550"/>
            <a:ext cx="3600450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Příkaz Import</a:t>
            </a:r>
            <a:endParaRPr/>
          </a:p>
        </p:txBody>
      </p:sp>
      <p:sp>
        <p:nvSpPr>
          <p:cNvPr id="168" name="Google Shape;168;p20"/>
          <p:cNvSpPr txBox="1"/>
          <p:nvPr/>
        </p:nvSpPr>
        <p:spPr>
          <a:xfrm>
            <a:off x="571500" y="4457700"/>
            <a:ext cx="3429000" cy="1438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Vysvětlete, že programátoři sdílejí svůj kód, abychom nemuseli znovu vymýšlet kolo. Pomocí import získáváme "superschopnosti" pro náš program.</a:t>
            </a:r>
            <a:endParaRPr/>
          </a:p>
        </p:txBody>
      </p:sp>
      <p:sp>
        <p:nvSpPr>
          <p:cNvPr id="169" name="Google Shape;169;p20"/>
          <p:cNvSpPr txBox="1"/>
          <p:nvPr/>
        </p:nvSpPr>
        <p:spPr>
          <a:xfrm>
            <a:off x="4381500" y="4019550"/>
            <a:ext cx="3600450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Náhodná čísla</a:t>
            </a:r>
            <a:endParaRPr/>
          </a:p>
        </p:txBody>
      </p:sp>
      <p:sp>
        <p:nvSpPr>
          <p:cNvPr id="170" name="Google Shape;170;p20"/>
          <p:cNvSpPr txBox="1"/>
          <p:nvPr/>
        </p:nvSpPr>
        <p:spPr>
          <a:xfrm>
            <a:off x="4381500" y="4457700"/>
            <a:ext cx="3429000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Náhoda je základem her. Využijte funkci random.randint(1, 6) k simulaci hodu kostkou a vysvětlete, jak definovat potřebný rozsah hodnot.</a:t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8191500" y="4019550"/>
            <a:ext cx="3600450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11CAA0"/>
                </a:solidFill>
                <a:latin typeface="Merriweather"/>
                <a:ea typeface="Merriweather"/>
                <a:cs typeface="Merriweather"/>
                <a:sym typeface="Merriweather"/>
              </a:rPr>
              <a:t>Výběr ze seznamu</a:t>
            </a:r>
            <a:endParaRPr/>
          </a:p>
        </p:txBody>
      </p:sp>
      <p:sp>
        <p:nvSpPr>
          <p:cNvPr id="172" name="Google Shape;172;p20"/>
          <p:cNvSpPr txBox="1"/>
          <p:nvPr/>
        </p:nvSpPr>
        <p:spPr>
          <a:xfrm>
            <a:off x="8191500" y="4457700"/>
            <a:ext cx="3429000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E2E8F0"/>
                </a:solidFill>
                <a:latin typeface="DM Sans"/>
                <a:ea typeface="DM Sans"/>
                <a:cs typeface="DM Sans"/>
                <a:sym typeface="DM Sans"/>
              </a:rPr>
              <a:t>Spojte znalosti! Studenti již znají seznamy. Metoda random.choice() jim ukáže eleganci Pythonu při losování jednoho výherce z existujícího pole.</a:t>
            </a:r>
            <a:endParaRPr/>
          </a:p>
        </p:txBody>
      </p:sp>
      <p:pic>
        <p:nvPicPr>
          <p:cNvPr descr="image.png" id="173" name="Google Shape;173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0550" y="1752600"/>
            <a:ext cx="33909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4" name="Google Shape;174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00550" y="1752600"/>
            <a:ext cx="33909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5" name="Google Shape;175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10550" y="1752600"/>
            <a:ext cx="339090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/>
          <p:nvPr/>
        </p:nvSpPr>
        <p:spPr>
          <a:xfrm>
            <a:off x="571500" y="571500"/>
            <a:ext cx="1160145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75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Lekce 9: Cyklus WHILE</a:t>
            </a:r>
            <a:endParaRPr/>
          </a:p>
        </p:txBody>
      </p:sp>
      <p:sp>
        <p:nvSpPr>
          <p:cNvPr id="181" name="Google Shape;181;p21"/>
          <p:cNvSpPr txBox="1"/>
          <p:nvPr/>
        </p:nvSpPr>
        <p:spPr>
          <a:xfrm>
            <a:off x="1809750" y="2595562"/>
            <a:ext cx="90487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1CAA0"/>
                </a:solidFill>
                <a:latin typeface="DM Sans"/>
                <a:ea typeface="DM Sans"/>
                <a:cs typeface="DM Sans"/>
                <a:sym typeface="DM Sans"/>
              </a:rPr>
              <a:t>Základní rozdíl od FOR:</a:t>
            </a: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Vysvětlete, že WHILE se používá, když dopředu </a:t>
            </a:r>
            <a:r>
              <a:rPr b="1" i="0" lang="en-US" sz="1500" u="none" cap="none" strike="noStrike">
                <a:solidFill>
                  <a:srgbClr val="11CAA0"/>
                </a:solidFill>
                <a:latin typeface="DM Sans"/>
                <a:ea typeface="DM Sans"/>
                <a:cs typeface="DM Sans"/>
                <a:sym typeface="DM Sans"/>
              </a:rPr>
              <a:t>nevíme</a:t>
            </a: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počet opakování. Kód běží, dokud je platná zadaná logická podmínka.</a:t>
            </a:r>
            <a:endParaRPr/>
          </a:p>
        </p:txBody>
      </p:sp>
      <p:sp>
        <p:nvSpPr>
          <p:cNvPr id="182" name="Google Shape;182;p21"/>
          <p:cNvSpPr txBox="1"/>
          <p:nvPr/>
        </p:nvSpPr>
        <p:spPr>
          <a:xfrm>
            <a:off x="1809750" y="3452812"/>
            <a:ext cx="9048750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1CAA0"/>
                </a:solidFill>
                <a:latin typeface="DM Sans"/>
                <a:ea typeface="DM Sans"/>
                <a:cs typeface="DM Sans"/>
                <a:sym typeface="DM Sans"/>
              </a:rPr>
              <a:t>Hrozba nekonečného cyklu:</a:t>
            </a: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Toto je nejčastější chyba žáků. Pokud podmínka nikdy nepřestane platit, program zamrzne. Upozorněte na nutnost manipulovat s řídící proměnnou (např. cislo = cislo + 1).</a:t>
            </a:r>
            <a:endParaRPr/>
          </a:p>
        </p:txBody>
      </p:sp>
      <p:sp>
        <p:nvSpPr>
          <p:cNvPr id="183" name="Google Shape;183;p21"/>
          <p:cNvSpPr txBox="1"/>
          <p:nvPr/>
        </p:nvSpPr>
        <p:spPr>
          <a:xfrm>
            <a:off x="1809750" y="4319587"/>
            <a:ext cx="90487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1CAA0"/>
                </a:solidFill>
                <a:latin typeface="DM Sans"/>
                <a:ea typeface="DM Sans"/>
                <a:cs typeface="DM Sans"/>
                <a:sym typeface="DM Sans"/>
              </a:rPr>
              <a:t>Kde se to využívá:</a:t>
            </a:r>
            <a:r>
              <a:rPr b="0" i="0" lang="en-US" sz="1500" u="none" cap="none" strike="noStrike">
                <a:solidFill>
                  <a:srgbClr val="121212"/>
                </a:solidFill>
                <a:latin typeface="DM Sans"/>
                <a:ea typeface="DM Sans"/>
                <a:cs typeface="DM Sans"/>
                <a:sym typeface="DM Sans"/>
              </a:rPr>
              <a:t> Ideální je zmínit herní smyčky ("Game Loop" - dokud má hráč životy, hra běží) nebo validaci uživatelských vstupů (dokud nenapíšeš správné heslo, ptej se znovu).</a:t>
            </a:r>
            <a:endParaRPr/>
          </a:p>
        </p:txBody>
      </p:sp>
      <p:pic>
        <p:nvPicPr>
          <p:cNvPr descr="image.png" id="184" name="Google Shape;18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3500" y="2609850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5" name="Google Shape;18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" y="3467100"/>
            <a:ext cx="2667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6" name="Google Shape;18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33500" y="4333875"/>
            <a:ext cx="333375" cy="27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